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8" r:id="rId5"/>
    <p:sldId id="279" r:id="rId6"/>
  </p:sldIdLst>
  <p:sldSz cx="9144000" cy="6858000" type="screen4x3"/>
  <p:notesSz cx="7023100" cy="93091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orient="horz" pos="621" userDrawn="1">
          <p15:clr>
            <a:srgbClr val="A4A3A4"/>
          </p15:clr>
        </p15:guide>
        <p15:guide id="3" pos="28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973" userDrawn="1">
          <p15:clr>
            <a:srgbClr val="A4A3A4"/>
          </p15:clr>
        </p15:guide>
        <p15:guide id="6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736"/>
    <a:srgbClr val="B2D235"/>
    <a:srgbClr val="00BCF1"/>
    <a:srgbClr val="000000"/>
    <a:srgbClr val="CBE17B"/>
    <a:srgbClr val="FF9900"/>
    <a:srgbClr val="FFFF00"/>
    <a:srgbClr val="F2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B84E0-0CEA-47A7-A988-7E1449285D54}" v="1" dt="2026-04-22T18:22:58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/>
    <p:restoredTop sz="50000" autoAdjust="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>
        <p:guide orient="horz" pos="4224"/>
        <p:guide orient="horz" pos="621"/>
        <p:guide pos="285"/>
        <p:guide pos="2880"/>
        <p:guide pos="5973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3160" y="20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6887D5B5-AAF5-E049-BD61-44DED065CBA7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1808971C-7EE0-E143-B159-75D63E8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6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9CB72DD2-5626-FE4F-963F-0C859DE4DB4B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8" rIns="93317" bIns="466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8" rIns="93317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B744EA62-7888-EF4F-AC85-D3E560BB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88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EA62-7888-EF4F-AC85-D3E560BB1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7B3E8-B342-FD43-8C8D-95285983F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3D1E65-D7AE-3142-8C8A-3DD3F7A12A5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800975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6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80160"/>
            <a:ext cx="3886200" cy="512064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8E47-4EF1-8D4A-B5A7-B27E686C2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649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1BB76F-92D3-3F4A-8081-F83778ABC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32" y="146304"/>
            <a:ext cx="8587537" cy="604865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D3E63-2960-1F46-BCF4-3DC59F4836B1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EC095F-E28C-164F-B858-1E53A9980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51236" y="1398576"/>
            <a:ext cx="4041528" cy="32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EC095F-E28C-164F-B858-1E53A998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21992" y="1875839"/>
            <a:ext cx="4700016" cy="22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3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86162B-A376-F842-AC34-A417DD9D3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73868"/>
            <a:ext cx="3273552" cy="38512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F23098E-091B-D64C-9E79-E1A261257A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199724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36" userDrawn="1">
          <p15:clr>
            <a:srgbClr val="FBAE40"/>
          </p15:clr>
        </p15:guide>
        <p15:guide id="5" orient="horz" pos="3912" userDrawn="1">
          <p15:clr>
            <a:srgbClr val="FBAE40"/>
          </p15:clr>
        </p15:guide>
        <p15:guide id="6" pos="24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BAA036-7737-2843-99E8-6BDDDFF87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39" y="5873435"/>
            <a:ext cx="3277235" cy="38555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085871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662773" y="6503912"/>
            <a:ext cx="312907" cy="28725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9DE9DC1-BCAD-2D44-B9A3-9A54F016A02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8640" y="2858947"/>
            <a:ext cx="8046720" cy="6868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16512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DDF9D8-608F-EC4F-A1F1-2849E23B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40" y="5867518"/>
            <a:ext cx="393369" cy="339608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3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2F5958-634B-AA4B-A6CD-32D9FA1F0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523" y="5865284"/>
            <a:ext cx="398686" cy="345016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B10F54-5896-544B-A1B7-0B023CD91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919509"/>
            <a:ext cx="8046720" cy="1508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42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Section divider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F51F4-C232-274B-B3F2-B8FD09507CE6}"/>
              </a:ext>
            </a:extLst>
          </p:cNvPr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5013639-7D2E-4F4B-A2B3-109C611CC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1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>
              <a:defRPr sz="2400"/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4B3F07-9ADF-C94A-8650-FE6FF2D32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/>
            </a:lvl1pPr>
            <a:lvl2pPr marL="466344" indent="-292608">
              <a:buFont typeface="System Font Regular"/>
              <a:buChar char="–"/>
              <a:defRPr sz="2000" baseline="0">
                <a:latin typeface="Calibri Light" panose="020F05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latin typeface="Calibri Light" panose="020F05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latin typeface="Calibri Light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5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2C068-27DA-B440-8E6A-0F16BADC3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endParaRPr lang="en-US" sz="800" baseline="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7BA3D8-9A9B-4540-AC3C-916604001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12064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3736" indent="-173736">
              <a:buFont typeface="Arial" panose="020B0604020202020204" pitchFamily="34" charset="0"/>
              <a:buChar char="•"/>
              <a:defRPr sz="2400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466344" indent="-292608">
              <a:buFont typeface="System Font Regular"/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612648" indent="-146304">
              <a:buFont typeface="System Font Regular"/>
              <a:buChar char="»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768096" indent="-173736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923544" indent="-18288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509B4C-34CD-E849-91CD-3D5C4D841836}"/>
              </a:ext>
            </a:extLst>
          </p:cNvPr>
          <p:cNvSpPr/>
          <p:nvPr userDrawn="1"/>
        </p:nvSpPr>
        <p:spPr>
          <a:xfrm>
            <a:off x="-1" y="6515100"/>
            <a:ext cx="9144001" cy="3474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C78E-CAEF-4843-8DF2-5790AC5676B0}"/>
              </a:ext>
            </a:extLst>
          </p:cNvPr>
          <p:cNvSpPr txBox="1"/>
          <p:nvPr userDrawn="1"/>
        </p:nvSpPr>
        <p:spPr>
          <a:xfrm>
            <a:off x="8662773" y="6528816"/>
            <a:ext cx="312907" cy="287259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800" baseline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742444-7262-8F49-B4C4-477A6643F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601" y="146304"/>
            <a:ext cx="8587537" cy="6048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 i="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93DF5D0-4990-484A-BCDA-17365D858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A438C7-48F5-8D4A-8DBF-A08DB19EBE9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8240" y="6528816"/>
            <a:ext cx="312907" cy="287259"/>
          </a:xfrm>
          <a:prstGeom prst="rect">
            <a:avLst/>
          </a:prstGeom>
          <a:noFill/>
        </p:spPr>
        <p:txBody>
          <a:bodyPr wrap="square" lIns="91440" rIns="91440" rtlCol="0" anchor="ctr" anchorCtr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CAA552-1C24-CD40-95BB-B50DECA3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528816"/>
            <a:ext cx="3086100" cy="287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3" r:id="rId2"/>
    <p:sldLayoutId id="2147483714" r:id="rId3"/>
    <p:sldLayoutId id="2147483716" r:id="rId4"/>
    <p:sldLayoutId id="2147483717" r:id="rId5"/>
    <p:sldLayoutId id="2147483673" r:id="rId6"/>
    <p:sldLayoutId id="2147483720" r:id="rId7"/>
    <p:sldLayoutId id="2147483718" r:id="rId8"/>
    <p:sldLayoutId id="2147483719" r:id="rId9"/>
    <p:sldLayoutId id="2147483696" r:id="rId10"/>
    <p:sldLayoutId id="2147483669" r:id="rId11"/>
    <p:sldLayoutId id="2147483721" r:id="rId12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2800" b="1" i="0" kern="1200" baseline="0">
          <a:solidFill>
            <a:srgbClr val="000000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3034" indent="-173034" algn="l" defTabSz="457189" rtl="0" eaLnBrk="1" latinLnBrk="0" hangingPunct="1">
        <a:spcBef>
          <a:spcPts val="0"/>
        </a:spcBef>
        <a:buFont typeface="Arial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1pPr>
      <a:lvl2pPr marL="465655" indent="-292093" algn="l" defTabSz="457189" rtl="0" eaLnBrk="1" latinLnBrk="0" hangingPunct="1">
        <a:spcBef>
          <a:spcPts val="0"/>
        </a:spcBef>
        <a:buFont typeface="Arial" panose="020B0604020202020204" pitchFamily="34" charset="0"/>
        <a:buChar char="–"/>
        <a:tabLst/>
        <a:defRPr sz="20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2pPr>
      <a:lvl3pPr marL="613818" indent="-148163" algn="l" defTabSz="457189" rtl="0" eaLnBrk="1" latinLnBrk="0" hangingPunct="1">
        <a:spcBef>
          <a:spcPts val="0"/>
        </a:spcBef>
        <a:buFont typeface="Arial" panose="020B0604020202020204" pitchFamily="34" charset="0"/>
        <a:buChar char="»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3pPr>
      <a:lvl4pPr marL="772565" indent="-169329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4pPr>
      <a:lvl5pPr marL="920728" indent="-179913" algn="l" defTabSz="457189" rtl="0" eaLnBrk="1" latinLnBrk="0" hangingPunct="1">
        <a:spcBef>
          <a:spcPts val="0"/>
        </a:spcBef>
        <a:buFont typeface="Arial"/>
        <a:buChar char="•"/>
        <a:tabLst/>
        <a:defRPr sz="1600" kern="1200" baseline="0">
          <a:solidFill>
            <a:srgbClr val="000000"/>
          </a:solidFill>
          <a:latin typeface="Calibri Light" panose="020F0302020204030204" pitchFamily="34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86D1C-F03C-2920-C714-47098861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6" b="3506"/>
          <a:stretch/>
        </p:blipFill>
        <p:spPr>
          <a:xfrm>
            <a:off x="4123995" y="1095270"/>
            <a:ext cx="4933740" cy="2578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9AD98-F7C8-4644-9520-EEB2FFD4D2B1}"/>
              </a:ext>
            </a:extLst>
          </p:cNvPr>
          <p:cNvSpPr txBox="1"/>
          <p:nvPr/>
        </p:nvSpPr>
        <p:spPr>
          <a:xfrm flipH="1">
            <a:off x="-2" y="1095270"/>
            <a:ext cx="4572002" cy="5762730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to calling 811 before you dig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Helps decrease potential damage to underground utilities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Identifies underground utility lines in unexpected locations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Avoids costly fines from utilities, cities/counties, and the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Public Service Commission 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It’s free and it’s the law!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AB8F43-BFE2-E819-0820-F44A101A1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523" y="4958959"/>
            <a:ext cx="1614594" cy="161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5DFF0B-1AAA-3587-6690-1E80CCB67DC0}"/>
              </a:ext>
            </a:extLst>
          </p:cNvPr>
          <p:cNvSpPr txBox="1"/>
          <p:nvPr/>
        </p:nvSpPr>
        <p:spPr>
          <a:xfrm>
            <a:off x="1952540" y="5473868"/>
            <a:ext cx="19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more about safe digging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F24B4-1DEB-3135-D38F-01E39E7FC0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26181" y="3992519"/>
            <a:ext cx="3463636" cy="2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1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7511-BB92-FE43-AEB6-F82C21B1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Minute: Call Before You Dig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C29FCA-2C9F-2BF9-4B09-E8755630B027}"/>
              </a:ext>
            </a:extLst>
          </p:cNvPr>
          <p:cNvGrpSpPr/>
          <p:nvPr/>
        </p:nvGrpSpPr>
        <p:grpSpPr>
          <a:xfrm>
            <a:off x="-1" y="992324"/>
            <a:ext cx="3090041" cy="5884208"/>
            <a:chOff x="0" y="992324"/>
            <a:chExt cx="2633472" cy="50147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AFA7E11-59A2-5934-E42E-82F99596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38231"/>
              <a:ext cx="2633472" cy="24688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4BF8BB9-027D-DEBD-1233-75DABA265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92324"/>
              <a:ext cx="2633472" cy="24688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FC44D3-86F5-E8F6-6337-08CF7E08EF91}"/>
              </a:ext>
            </a:extLst>
          </p:cNvPr>
          <p:cNvSpPr txBox="1"/>
          <p:nvPr/>
        </p:nvSpPr>
        <p:spPr>
          <a:xfrm flipH="1">
            <a:off x="3090040" y="1026292"/>
            <a:ext cx="5854362" cy="4624552"/>
          </a:xfrm>
          <a:prstGeom prst="rect">
            <a:avLst/>
          </a:prstGeom>
          <a:noFill/>
        </p:spPr>
        <p:txBody>
          <a:bodyPr wrap="square" lIns="365760" tIns="91440" rIns="182880" bIns="91440" rtlCol="0" anchor="t" anchorCtr="0">
            <a:noAutofit/>
          </a:bodyPr>
          <a:lstStyle/>
          <a:p>
            <a:pPr marR="0"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Bore Safety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Use the </a:t>
            </a: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ACT 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Assume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all sewer obstructions outside the building will involve a cross bore.</a:t>
            </a: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811 to have all utility lines marked before you assess or clear an </a:t>
            </a:r>
            <a:r>
              <a:rPr lang="en-US" sz="1700">
                <a:ea typeface="Calibri" panose="020F0502020204030204" pitchFamily="34" charset="0"/>
                <a:cs typeface="Times New Roman" panose="02020603050405020304" pitchFamily="18" charset="0"/>
              </a:rPr>
              <a:t>obstruction.</a:t>
            </a:r>
            <a:endParaRPr 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228600">
              <a:lnSpc>
                <a:spcPct val="13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 every safety precaution.</a:t>
            </a:r>
          </a:p>
          <a:p>
            <a:pPr marL="228600" marR="0" lvl="0" indent="-2286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Exercise extreme caution when using power tools to clear an obstruction.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7BD0E-3099-3E00-00B8-3AEF4034D7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1513" y="4919218"/>
            <a:ext cx="1553402" cy="1553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1F3CD-5CEC-7588-3EAF-A0A1087A3768}"/>
              </a:ext>
            </a:extLst>
          </p:cNvPr>
          <p:cNvSpPr txBox="1"/>
          <p:nvPr/>
        </p:nvSpPr>
        <p:spPr>
          <a:xfrm>
            <a:off x="5017287" y="5235345"/>
            <a:ext cx="190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Scan to learn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more about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cross bore safety</a:t>
            </a:r>
          </a:p>
        </p:txBody>
      </p:sp>
    </p:spTree>
    <p:extLst>
      <p:ext uri="{BB962C8B-B14F-4D97-AF65-F5344CB8AC3E}">
        <p14:creationId xmlns:p14="http://schemas.microsoft.com/office/powerpoint/2010/main" val="300232310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Company Template_basic_final">
  <a:themeElements>
    <a:clrScheme name="SO blue family">
      <a:dk1>
        <a:srgbClr val="000000"/>
      </a:dk1>
      <a:lt1>
        <a:srgbClr val="FFFFFF"/>
      </a:lt1>
      <a:dk2>
        <a:srgbClr val="003A5D"/>
      </a:dk2>
      <a:lt2>
        <a:srgbClr val="E8E8E8"/>
      </a:lt2>
      <a:accent1>
        <a:srgbClr val="00BCF1"/>
      </a:accent1>
      <a:accent2>
        <a:srgbClr val="007DB9"/>
      </a:accent2>
      <a:accent3>
        <a:srgbClr val="00B5AF"/>
      </a:accent3>
      <a:accent4>
        <a:srgbClr val="B2D234"/>
      </a:accent4>
      <a:accent5>
        <a:srgbClr val="EC1C24"/>
      </a:accent5>
      <a:accent6>
        <a:srgbClr val="F26322"/>
      </a:accent6>
      <a:hlink>
        <a:srgbClr val="007DB9"/>
      </a:hlink>
      <a:folHlink>
        <a:srgbClr val="00BC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2CC6B87D-DEB3-174B-8612-C28117977A1A}" vid="{9BDDBA56-BF7C-7E48-B27F-DBA6F4643A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E45A39B006AB40AE42387DF7758227" ma:contentTypeVersion="24" ma:contentTypeDescription="Create a new document." ma:contentTypeScope="" ma:versionID="6d0a9abe9cf11b3c11ea8d5d720a8780">
  <xsd:schema xmlns:xsd="http://www.w3.org/2001/XMLSchema" xmlns:xs="http://www.w3.org/2001/XMLSchema" xmlns:p="http://schemas.microsoft.com/office/2006/metadata/properties" xmlns:ns2="239d476f-0e56-4e49-9636-593ba571e5d7" xmlns:ns3="cebfd3e3-659e-4768-a512-b901ad890e74" xmlns:ns4="f3351373-2b59-4a46-949d-f42afd8cf7c2" targetNamespace="http://schemas.microsoft.com/office/2006/metadata/properties" ma:root="true" ma:fieldsID="da32cbdf170e45e02aaa316905679e47" ns2:_="" ns3:_="" ns4:_="">
    <xsd:import namespace="239d476f-0e56-4e49-9636-593ba571e5d7"/>
    <xsd:import namespace="cebfd3e3-659e-4768-a512-b901ad890e74"/>
    <xsd:import namespace="f3351373-2b59-4a46-949d-f42afd8cf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Reviewed" minOccurs="0"/>
                <xsd:element ref="ns2:MediaServiceBillingMetadata" minOccurs="0"/>
                <xsd:element ref="ns2:LDCBra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d476f-0e56-4e49-9636-593ba571e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c0b944-1297-42fa-b789-cd23fa32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viewed" ma:index="26" nillable="true" ma:displayName="Reviewed" ma:default="0" ma:format="Dropdown" ma:internalName="Reviewed">
      <xsd:simpleType>
        <xsd:restriction base="dms:Boolea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LDCBrands" ma:index="28" nillable="true" ma:displayName="LDC Brands" ma:format="Dropdown" ma:internalName="LDCBrand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AS"/>
                    <xsd:enumeration value="AGL"/>
                    <xsd:enumeration value="CGC"/>
                    <xsd:enumeration value="NG"/>
                    <xsd:enumeration value="VNG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d3e3-659e-4768-a512-b901ad890e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51373-2b59-4a46-949d-f42afd8cf7c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381be8-b90b-4035-bd04-452a452c457e}" ma:internalName="TaxCatchAll" ma:showField="CatchAllData" ma:web="cebfd3e3-659e-4768-a512-b901ad890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351373-2b59-4a46-949d-f42afd8cf7c2" xsi:nil="true"/>
    <lcf76f155ced4ddcb4097134ff3c332f xmlns="239d476f-0e56-4e49-9636-593ba571e5d7">
      <Terms xmlns="http://schemas.microsoft.com/office/infopath/2007/PartnerControls"/>
    </lcf76f155ced4ddcb4097134ff3c332f>
    <Reviewed xmlns="239d476f-0e56-4e49-9636-593ba571e5d7">false</Reviewed>
    <LDCBrands xmlns="239d476f-0e56-4e49-9636-593ba571e5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36997C-C7B6-46B5-98D0-1487FFD395B4}"/>
</file>

<file path=customXml/itemProps2.xml><?xml version="1.0" encoding="utf-8"?>
<ds:datastoreItem xmlns:ds="http://schemas.openxmlformats.org/officeDocument/2006/customXml" ds:itemID="{C14CB6C4-F5E6-4D4E-A1C1-8AEA38054F5C}">
  <ds:schemaRefs>
    <ds:schemaRef ds:uri="f3351373-2b59-4a46-949d-f42afd8cf7c2"/>
    <ds:schemaRef ds:uri="4c81391f-0bd8-4e60-94c7-9c1050ecae7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6D1BFA-B465-4215-ADCB-FDC64379AE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GAS_presentation_4x3_template-A_Blue</Template>
  <TotalTime>1608</TotalTime>
  <Words>128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System Font Regular</vt:lpstr>
      <vt:lpstr>Southern Company Template_basic_final</vt:lpstr>
      <vt:lpstr>Safety Minute: Call Before You Dig</vt:lpstr>
      <vt:lpstr>Safety Minute: Call Before You Dig</vt:lpstr>
    </vt:vector>
  </TitlesOfParts>
  <Company>Southern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Digging/Asset Protection Targeted Outreach and Collateral</dc:title>
  <dc:creator>Young, Alicia</dc:creator>
  <cp:lastModifiedBy>Young, Alicia</cp:lastModifiedBy>
  <cp:revision>27</cp:revision>
  <cp:lastPrinted>2022-06-28T13:18:03Z</cp:lastPrinted>
  <dcterms:created xsi:type="dcterms:W3CDTF">2022-06-23T16:52:38Z</dcterms:created>
  <dcterms:modified xsi:type="dcterms:W3CDTF">2026-04-27T17:25:29Z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0x010100F1E45A39B006AB40AE42387DF7758227</vt:lpwstr>
  </property>
  <property fmtid="{D5CDD505-2E9C-101B-9397-08002B2CF9AE}" pid="3" name="MSIP_Label_ed3826ce-7c18-471d-9596-93de5bae332e_Enabled">
    <vt:lpwstr>true</vt:lpwstr>
  </property>
  <property fmtid="{D5CDD505-2E9C-101B-9397-08002B2CF9AE}" pid="4" name="MSIP_Label_ed3826ce-7c18-471d-9596-93de5bae332e_SetDate">
    <vt:lpwstr>2025-01-06T17:26:18Z</vt:lpwstr>
  </property>
  <property fmtid="{D5CDD505-2E9C-101B-9397-08002B2CF9AE}" pid="5" name="MSIP_Label_ed3826ce-7c18-471d-9596-93de5bae332e_Method">
    <vt:lpwstr>Standard</vt:lpwstr>
  </property>
  <property fmtid="{D5CDD505-2E9C-101B-9397-08002B2CF9AE}" pid="6" name="MSIP_Label_ed3826ce-7c18-471d-9596-93de5bae332e_Name">
    <vt:lpwstr>Internal</vt:lpwstr>
  </property>
  <property fmtid="{D5CDD505-2E9C-101B-9397-08002B2CF9AE}" pid="7" name="MSIP_Label_ed3826ce-7c18-471d-9596-93de5bae332e_SiteId">
    <vt:lpwstr>c0a02e2d-1186-410a-8895-0a4a252ebf17</vt:lpwstr>
  </property>
  <property fmtid="{D5CDD505-2E9C-101B-9397-08002B2CF9AE}" pid="8" name="MSIP_Label_ed3826ce-7c18-471d-9596-93de5bae332e_ActionId">
    <vt:lpwstr>63206526-306b-4ea8-a032-3a456f7c6d6b</vt:lpwstr>
  </property>
  <property fmtid="{D5CDD505-2E9C-101B-9397-08002B2CF9AE}" pid="9" name="MSIP_Label_ed3826ce-7c18-471d-9596-93de5bae332e_ContentBits">
    <vt:lpwstr>0</vt:lpwstr>
  </property>
</Properties>
</file>